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9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7389"/>
    <a:srgbClr val="929292"/>
    <a:srgbClr val="E46868"/>
    <a:srgbClr val="F7C175"/>
    <a:srgbClr val="59B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4"/>
    <p:restoredTop sz="94745"/>
  </p:normalViewPr>
  <p:slideViewPr>
    <p:cSldViewPr snapToGrid="0">
      <p:cViewPr varScale="1">
        <p:scale>
          <a:sx n="72" d="100"/>
          <a:sy n="72" d="100"/>
        </p:scale>
        <p:origin x="383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42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80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58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93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71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4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87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6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11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4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0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73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70681991-4CD1-9080-CC40-A51E96A1EA8C}"/>
              </a:ext>
            </a:extLst>
          </p:cNvPr>
          <p:cNvSpPr/>
          <p:nvPr/>
        </p:nvSpPr>
        <p:spPr>
          <a:xfrm>
            <a:off x="2287772" y="1167789"/>
            <a:ext cx="2984129" cy="292705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Les objectifs des politiques sociales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583A91E-F8C5-1077-5591-E9AB19F86625}"/>
              </a:ext>
            </a:extLst>
          </p:cNvPr>
          <p:cNvSpPr txBox="1"/>
          <p:nvPr/>
        </p:nvSpPr>
        <p:spPr>
          <a:xfrm>
            <a:off x="1361192" y="467938"/>
            <a:ext cx="48943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Les politiques sociales</a:t>
            </a:r>
            <a:endParaRPr lang="fr-FR" sz="1374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D1FCEEB7-AEEE-81F1-B5AB-60F47D53939F}"/>
              </a:ext>
            </a:extLst>
          </p:cNvPr>
          <p:cNvSpPr/>
          <p:nvPr/>
        </p:nvSpPr>
        <p:spPr>
          <a:xfrm>
            <a:off x="1277738" y="2081479"/>
            <a:ext cx="1153147" cy="701328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La lutte contre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la pauvreté</a:t>
            </a:r>
            <a:endParaRPr lang="fr-FR" sz="1100" dirty="0">
              <a:latin typeface="Open Sans" pitchFamily="2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19F6D766-7FA4-2CA0-8C8A-7B7F162876AE}"/>
              </a:ext>
            </a:extLst>
          </p:cNvPr>
          <p:cNvSpPr/>
          <p:nvPr/>
        </p:nvSpPr>
        <p:spPr>
          <a:xfrm>
            <a:off x="5128787" y="2081479"/>
            <a:ext cx="1825950" cy="701328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La lutte contre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les inégalités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socio-économiques</a:t>
            </a:r>
            <a:endParaRPr lang="fr-FR" sz="1100" dirty="0">
              <a:latin typeface="Open Sans" pitchFamily="2" charset="0"/>
            </a:endParaRPr>
          </a:p>
        </p:txBody>
      </p:sp>
      <p:cxnSp>
        <p:nvCxnSpPr>
          <p:cNvPr id="12" name="Connecteur en angle 11">
            <a:extLst>
              <a:ext uri="{FF2B5EF4-FFF2-40B4-BE49-F238E27FC236}">
                <a16:creationId xmlns:a16="http://schemas.microsoft.com/office/drawing/2014/main" id="{44FDC269-EEEA-A994-492E-B0B67B7E74D1}"/>
              </a:ext>
            </a:extLst>
          </p:cNvPr>
          <p:cNvCxnSpPr>
            <a:cxnSpLocks/>
            <a:stCxn id="10" idx="0"/>
            <a:endCxn id="8" idx="0"/>
          </p:cNvCxnSpPr>
          <p:nvPr/>
        </p:nvCxnSpPr>
        <p:spPr>
          <a:xfrm rot="16200000" flipV="1">
            <a:off x="3948037" y="-12246"/>
            <a:ext cx="12700" cy="4187450"/>
          </a:xfrm>
          <a:prstGeom prst="bentConnector3">
            <a:avLst>
              <a:gd name="adj1" fmla="val 3075953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avec flèche 118">
            <a:extLst>
              <a:ext uri="{FF2B5EF4-FFF2-40B4-BE49-F238E27FC236}">
                <a16:creationId xmlns:a16="http://schemas.microsoft.com/office/drawing/2014/main" id="{D16F148B-33F2-F223-1918-240A9A1556B0}"/>
              </a:ext>
            </a:extLst>
          </p:cNvPr>
          <p:cNvCxnSpPr>
            <a:cxnSpLocks/>
            <a:stCxn id="4" idx="2"/>
            <a:endCxn id="135" idx="0"/>
          </p:cNvCxnSpPr>
          <p:nvPr/>
        </p:nvCxnSpPr>
        <p:spPr>
          <a:xfrm flipH="1">
            <a:off x="3779836" y="1460494"/>
            <a:ext cx="1" cy="629256"/>
          </a:xfrm>
          <a:prstGeom prst="straightConnector1">
            <a:avLst/>
          </a:prstGeom>
          <a:ln w="31750">
            <a:solidFill>
              <a:srgbClr val="929292"/>
            </a:solidFill>
            <a:headEnd type="none" w="med" len="med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2C39D38F-4F6D-B602-336C-05A3EC9DB357}"/>
              </a:ext>
            </a:extLst>
          </p:cNvPr>
          <p:cNvSpPr/>
          <p:nvPr/>
        </p:nvSpPr>
        <p:spPr>
          <a:xfrm>
            <a:off x="318587" y="3312350"/>
            <a:ext cx="1913010" cy="1245332"/>
          </a:xfrm>
          <a:prstGeom prst="roundRect">
            <a:avLst>
              <a:gd name="adj" fmla="val 9410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Une personne pauvre a des revenus inférieurs à 60 % </a:t>
            </a:r>
            <a:b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du revenu médian, soit 1 102 euros </a:t>
            </a:r>
            <a:b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par mois en 2019.</a:t>
            </a:r>
            <a:endParaRPr lang="fr-FR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DEC374FD-F2E6-A3AC-421A-EA4DC0D30549}"/>
              </a:ext>
            </a:extLst>
          </p:cNvPr>
          <p:cNvSpPr/>
          <p:nvPr/>
        </p:nvSpPr>
        <p:spPr>
          <a:xfrm>
            <a:off x="2434948" y="3333033"/>
            <a:ext cx="1434313" cy="1233844"/>
          </a:xfrm>
          <a:prstGeom prst="roundRect">
            <a:avLst>
              <a:gd name="adj" fmla="val 7445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Mesures : RSA, allocations familiales, services publics de qualité.</a:t>
            </a:r>
            <a:endParaRPr lang="fr-FR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cxnSp>
        <p:nvCxnSpPr>
          <p:cNvPr id="74" name="Connecteur en angle 73">
            <a:extLst>
              <a:ext uri="{FF2B5EF4-FFF2-40B4-BE49-F238E27FC236}">
                <a16:creationId xmlns:a16="http://schemas.microsoft.com/office/drawing/2014/main" id="{6353D686-C2F8-6FD9-B337-9BC2C4215491}"/>
              </a:ext>
            </a:extLst>
          </p:cNvPr>
          <p:cNvCxnSpPr>
            <a:cxnSpLocks/>
            <a:stCxn id="25" idx="0"/>
            <a:endCxn id="69" idx="0"/>
          </p:cNvCxnSpPr>
          <p:nvPr/>
        </p:nvCxnSpPr>
        <p:spPr>
          <a:xfrm rot="16200000" flipV="1">
            <a:off x="2203258" y="2384185"/>
            <a:ext cx="20683" cy="1877013"/>
          </a:xfrm>
          <a:prstGeom prst="bentConnector3">
            <a:avLst>
              <a:gd name="adj1" fmla="val 1596993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>
            <a:extLst>
              <a:ext uri="{FF2B5EF4-FFF2-40B4-BE49-F238E27FC236}">
                <a16:creationId xmlns:a16="http://schemas.microsoft.com/office/drawing/2014/main" id="{3E5773B4-D74D-E6F3-5292-BB542F53B1DA}"/>
              </a:ext>
            </a:extLst>
          </p:cNvPr>
          <p:cNvCxnSpPr>
            <a:cxnSpLocks/>
          </p:cNvCxnSpPr>
          <p:nvPr/>
        </p:nvCxnSpPr>
        <p:spPr>
          <a:xfrm flipH="1">
            <a:off x="1851469" y="2782807"/>
            <a:ext cx="2842" cy="232102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Rectangle : coins arrondis 134">
            <a:extLst>
              <a:ext uri="{FF2B5EF4-FFF2-40B4-BE49-F238E27FC236}">
                <a16:creationId xmlns:a16="http://schemas.microsoft.com/office/drawing/2014/main" id="{72C49E9D-A4C0-CDB0-E415-60C58B242F72}"/>
              </a:ext>
            </a:extLst>
          </p:cNvPr>
          <p:cNvSpPr/>
          <p:nvPr/>
        </p:nvSpPr>
        <p:spPr>
          <a:xfrm>
            <a:off x="2825645" y="2089750"/>
            <a:ext cx="1908382" cy="701328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La protection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des individus contre les risques sociaux</a:t>
            </a:r>
          </a:p>
        </p:txBody>
      </p:sp>
      <p:sp>
        <p:nvSpPr>
          <p:cNvPr id="145" name="Rectangle : coins arrondis 144">
            <a:extLst>
              <a:ext uri="{FF2B5EF4-FFF2-40B4-BE49-F238E27FC236}">
                <a16:creationId xmlns:a16="http://schemas.microsoft.com/office/drawing/2014/main" id="{A0DA7E0E-24A7-7411-2985-E60A5ABA4DE2}"/>
              </a:ext>
            </a:extLst>
          </p:cNvPr>
          <p:cNvSpPr/>
          <p:nvPr/>
        </p:nvSpPr>
        <p:spPr>
          <a:xfrm>
            <a:off x="4783574" y="3333033"/>
            <a:ext cx="1229350" cy="1233844"/>
          </a:xfrm>
          <a:prstGeom prst="roundRect">
            <a:avLst>
              <a:gd name="adj" fmla="val 6557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Selon </a:t>
            </a:r>
            <a:b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le domaine : revenu, éducation, emploi, mode de vie.</a:t>
            </a:r>
            <a:endParaRPr lang="fr-FR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46" name="Rectangle : coins arrondis 145">
            <a:extLst>
              <a:ext uri="{FF2B5EF4-FFF2-40B4-BE49-F238E27FC236}">
                <a16:creationId xmlns:a16="http://schemas.microsoft.com/office/drawing/2014/main" id="{A561CE25-44A6-F606-1239-A7FCC6C879FA}"/>
              </a:ext>
            </a:extLst>
          </p:cNvPr>
          <p:cNvSpPr/>
          <p:nvPr/>
        </p:nvSpPr>
        <p:spPr>
          <a:xfrm>
            <a:off x="6191737" y="3338778"/>
            <a:ext cx="1049351" cy="1222355"/>
          </a:xfrm>
          <a:prstGeom prst="roundRect">
            <a:avLst>
              <a:gd name="adj" fmla="val 6002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Selon l’âge, </a:t>
            </a:r>
            <a:b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le sexe, l’origine, le pays de résidence.</a:t>
            </a:r>
            <a:endParaRPr lang="fr-FR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cxnSp>
        <p:nvCxnSpPr>
          <p:cNvPr id="151" name="Connecteur en angle 150">
            <a:extLst>
              <a:ext uri="{FF2B5EF4-FFF2-40B4-BE49-F238E27FC236}">
                <a16:creationId xmlns:a16="http://schemas.microsoft.com/office/drawing/2014/main" id="{CD0070AC-D32C-63B6-0B7C-63632461CD4D}"/>
              </a:ext>
            </a:extLst>
          </p:cNvPr>
          <p:cNvCxnSpPr>
            <a:cxnSpLocks/>
            <a:stCxn id="146" idx="0"/>
            <a:endCxn id="145" idx="0"/>
          </p:cNvCxnSpPr>
          <p:nvPr/>
        </p:nvCxnSpPr>
        <p:spPr>
          <a:xfrm rot="16200000" flipV="1">
            <a:off x="6054459" y="2676824"/>
            <a:ext cx="5745" cy="1318164"/>
          </a:xfrm>
          <a:prstGeom prst="bentConnector3">
            <a:avLst>
              <a:gd name="adj1" fmla="val 5690879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avec flèche 151">
            <a:extLst>
              <a:ext uri="{FF2B5EF4-FFF2-40B4-BE49-F238E27FC236}">
                <a16:creationId xmlns:a16="http://schemas.microsoft.com/office/drawing/2014/main" id="{62E0547A-307B-BC13-44FD-4034D08632B8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6041762" y="2782807"/>
            <a:ext cx="3508" cy="238453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4" name="Rectangle : coins arrondis 173">
            <a:extLst>
              <a:ext uri="{FF2B5EF4-FFF2-40B4-BE49-F238E27FC236}">
                <a16:creationId xmlns:a16="http://schemas.microsoft.com/office/drawing/2014/main" id="{410D8C03-F02B-7796-0E1E-629323EE6FFF}"/>
              </a:ext>
            </a:extLst>
          </p:cNvPr>
          <p:cNvSpPr/>
          <p:nvPr/>
        </p:nvSpPr>
        <p:spPr>
          <a:xfrm>
            <a:off x="2382512" y="5071241"/>
            <a:ext cx="3487995" cy="292705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Les instruments des politiques sociales</a:t>
            </a:r>
          </a:p>
        </p:txBody>
      </p:sp>
      <p:sp>
        <p:nvSpPr>
          <p:cNvPr id="175" name="Rectangle : coins arrondis 174">
            <a:extLst>
              <a:ext uri="{FF2B5EF4-FFF2-40B4-BE49-F238E27FC236}">
                <a16:creationId xmlns:a16="http://schemas.microsoft.com/office/drawing/2014/main" id="{96A0818D-2F80-D5D3-66B8-109C957F3F1F}"/>
              </a:ext>
            </a:extLst>
          </p:cNvPr>
          <p:cNvSpPr/>
          <p:nvPr/>
        </p:nvSpPr>
        <p:spPr>
          <a:xfrm>
            <a:off x="662857" y="6015754"/>
            <a:ext cx="1953160" cy="888613"/>
          </a:xfrm>
          <a:prstGeom prst="roundRect">
            <a:avLst>
              <a:gd name="adj" fmla="val 11457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Redistribution horizontale</a:t>
            </a:r>
            <a:r>
              <a:rPr lang="fr-FR" sz="1100" dirty="0">
                <a:latin typeface="Open Sans" pitchFamily="2" charset="0"/>
              </a:rPr>
              <a:t> </a:t>
            </a:r>
            <a:r>
              <a:rPr lang="fr-FR" sz="1200" b="1" dirty="0">
                <a:latin typeface="Open Sans" pitchFamily="2" charset="0"/>
              </a:rPr>
              <a:t>(logique d’assurance) </a:t>
            </a:r>
          </a:p>
          <a:p>
            <a:pPr algn="ctr"/>
            <a:r>
              <a:rPr lang="fr-FR" sz="1100" dirty="0">
                <a:latin typeface="Open Sans" pitchFamily="2" charset="0"/>
              </a:rPr>
              <a:t>Ex : assurance chômage</a:t>
            </a:r>
          </a:p>
        </p:txBody>
      </p:sp>
      <p:sp>
        <p:nvSpPr>
          <p:cNvPr id="176" name="Rectangle : coins arrondis 175">
            <a:extLst>
              <a:ext uri="{FF2B5EF4-FFF2-40B4-BE49-F238E27FC236}">
                <a16:creationId xmlns:a16="http://schemas.microsoft.com/office/drawing/2014/main" id="{57D37506-BF9D-F25C-3823-1F1153CF6FBD}"/>
              </a:ext>
            </a:extLst>
          </p:cNvPr>
          <p:cNvSpPr/>
          <p:nvPr/>
        </p:nvSpPr>
        <p:spPr>
          <a:xfrm>
            <a:off x="5636507" y="5990089"/>
            <a:ext cx="1318165" cy="871587"/>
          </a:xfrm>
          <a:prstGeom prst="roundRect">
            <a:avLst>
              <a:gd name="adj" fmla="val 12683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Impôts progressifs </a:t>
            </a:r>
          </a:p>
          <a:p>
            <a:pPr algn="ctr"/>
            <a:r>
              <a:rPr lang="fr-FR" sz="1100" dirty="0">
                <a:latin typeface="Open Sans" pitchFamily="2" charset="0"/>
              </a:rPr>
              <a:t>Ex : impôt </a:t>
            </a:r>
            <a:br>
              <a:rPr lang="fr-FR" sz="1100" dirty="0">
                <a:latin typeface="Open Sans" pitchFamily="2" charset="0"/>
              </a:rPr>
            </a:br>
            <a:r>
              <a:rPr lang="fr-FR" sz="1100" dirty="0">
                <a:latin typeface="Open Sans" pitchFamily="2" charset="0"/>
              </a:rPr>
              <a:t>sur </a:t>
            </a:r>
            <a:r>
              <a:rPr lang="fr-FR" sz="1100">
                <a:latin typeface="Open Sans" pitchFamily="2" charset="0"/>
              </a:rPr>
              <a:t>le revenu</a:t>
            </a:r>
            <a:endParaRPr lang="fr-FR" sz="1050" dirty="0">
              <a:latin typeface="Open Sans" pitchFamily="2" charset="0"/>
            </a:endParaRPr>
          </a:p>
        </p:txBody>
      </p:sp>
      <p:cxnSp>
        <p:nvCxnSpPr>
          <p:cNvPr id="177" name="Connecteur en angle 176">
            <a:extLst>
              <a:ext uri="{FF2B5EF4-FFF2-40B4-BE49-F238E27FC236}">
                <a16:creationId xmlns:a16="http://schemas.microsoft.com/office/drawing/2014/main" id="{7D237593-6A81-96BB-BF7D-96F9CDA946B3}"/>
              </a:ext>
            </a:extLst>
          </p:cNvPr>
          <p:cNvCxnSpPr>
            <a:cxnSpLocks/>
            <a:stCxn id="176" idx="0"/>
            <a:endCxn id="175" idx="0"/>
          </p:cNvCxnSpPr>
          <p:nvPr/>
        </p:nvCxnSpPr>
        <p:spPr>
          <a:xfrm rot="16200000" flipH="1" flipV="1">
            <a:off x="3954681" y="3674844"/>
            <a:ext cx="25665" cy="4656153"/>
          </a:xfrm>
          <a:prstGeom prst="bentConnector3">
            <a:avLst>
              <a:gd name="adj1" fmla="val -1431899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Connecteur droit avec flèche 177">
            <a:extLst>
              <a:ext uri="{FF2B5EF4-FFF2-40B4-BE49-F238E27FC236}">
                <a16:creationId xmlns:a16="http://schemas.microsoft.com/office/drawing/2014/main" id="{5D858047-DADE-ED0D-0F73-3A31C6D6B98A}"/>
              </a:ext>
            </a:extLst>
          </p:cNvPr>
          <p:cNvCxnSpPr>
            <a:cxnSpLocks/>
            <a:endCxn id="179" idx="0"/>
          </p:cNvCxnSpPr>
          <p:nvPr/>
        </p:nvCxnSpPr>
        <p:spPr>
          <a:xfrm flipH="1">
            <a:off x="4127020" y="5363946"/>
            <a:ext cx="1" cy="646849"/>
          </a:xfrm>
          <a:prstGeom prst="straightConnector1">
            <a:avLst/>
          </a:prstGeom>
          <a:ln w="31750">
            <a:solidFill>
              <a:srgbClr val="929292"/>
            </a:solidFill>
            <a:headEnd type="none" w="med" len="med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Rectangle : coins arrondis 178">
            <a:extLst>
              <a:ext uri="{FF2B5EF4-FFF2-40B4-BE49-F238E27FC236}">
                <a16:creationId xmlns:a16="http://schemas.microsoft.com/office/drawing/2014/main" id="{FE2D5098-B24C-FF08-EA49-A58BA545ACA0}"/>
              </a:ext>
            </a:extLst>
          </p:cNvPr>
          <p:cNvSpPr/>
          <p:nvPr/>
        </p:nvSpPr>
        <p:spPr>
          <a:xfrm>
            <a:off x="3018158" y="6010795"/>
            <a:ext cx="2217723" cy="871587"/>
          </a:xfrm>
          <a:prstGeom prst="roundRect">
            <a:avLst>
              <a:gd name="adj" fmla="val 12683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Redistribution verticale (logique d’assistance) </a:t>
            </a:r>
          </a:p>
          <a:p>
            <a:pPr algn="ctr"/>
            <a:r>
              <a:rPr lang="fr-FR" sz="1100" dirty="0">
                <a:latin typeface="Open Sans" pitchFamily="2" charset="0"/>
              </a:rPr>
              <a:t>Ex : impôt sur le revenu </a:t>
            </a:r>
            <a:br>
              <a:rPr lang="fr-FR" sz="1100" dirty="0">
                <a:latin typeface="Open Sans" pitchFamily="2" charset="0"/>
              </a:rPr>
            </a:br>
            <a:r>
              <a:rPr lang="fr-FR" sz="1100" dirty="0">
                <a:latin typeface="Open Sans" pitchFamily="2" charset="0"/>
              </a:rPr>
              <a:t>pour financer le RSA</a:t>
            </a:r>
            <a:endParaRPr lang="fr-FR" sz="1200" dirty="0">
              <a:latin typeface="Open Sans" pitchFamily="2" charset="0"/>
            </a:endParaRPr>
          </a:p>
        </p:txBody>
      </p:sp>
      <p:sp>
        <p:nvSpPr>
          <p:cNvPr id="208" name="Rectangle : coins arrondis 207">
            <a:extLst>
              <a:ext uri="{FF2B5EF4-FFF2-40B4-BE49-F238E27FC236}">
                <a16:creationId xmlns:a16="http://schemas.microsoft.com/office/drawing/2014/main" id="{01B6352B-1B8C-7C41-54D6-B24168D735BE}"/>
              </a:ext>
            </a:extLst>
          </p:cNvPr>
          <p:cNvSpPr/>
          <p:nvPr/>
        </p:nvSpPr>
        <p:spPr>
          <a:xfrm>
            <a:off x="1799445" y="7371819"/>
            <a:ext cx="2984129" cy="292705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Les limites des politiques sociales</a:t>
            </a:r>
          </a:p>
        </p:txBody>
      </p:sp>
      <p:sp>
        <p:nvSpPr>
          <p:cNvPr id="209" name="Rectangle : coins arrondis 208">
            <a:extLst>
              <a:ext uri="{FF2B5EF4-FFF2-40B4-BE49-F238E27FC236}">
                <a16:creationId xmlns:a16="http://schemas.microsoft.com/office/drawing/2014/main" id="{0DFA8B03-B5A3-D3AA-BBBF-3CDC35F35B5F}"/>
              </a:ext>
            </a:extLst>
          </p:cNvPr>
          <p:cNvSpPr/>
          <p:nvPr/>
        </p:nvSpPr>
        <p:spPr>
          <a:xfrm>
            <a:off x="1068361" y="8205882"/>
            <a:ext cx="1777017" cy="871587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Déficit de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la Sécurité sociale</a:t>
            </a:r>
          </a:p>
          <a:p>
            <a:pPr algn="ctr"/>
            <a:r>
              <a:rPr lang="fr-FR" sz="1100" dirty="0">
                <a:latin typeface="Open Sans" pitchFamily="2" charset="0"/>
              </a:rPr>
              <a:t>(8,8 milliards d’euros </a:t>
            </a:r>
            <a:br>
              <a:rPr lang="fr-FR" sz="1100" dirty="0">
                <a:latin typeface="Open Sans" pitchFamily="2" charset="0"/>
              </a:rPr>
            </a:br>
            <a:r>
              <a:rPr lang="fr-FR" sz="1100" dirty="0">
                <a:latin typeface="Open Sans" pitchFamily="2" charset="0"/>
              </a:rPr>
              <a:t>en 2022)</a:t>
            </a:r>
          </a:p>
        </p:txBody>
      </p:sp>
      <p:sp>
        <p:nvSpPr>
          <p:cNvPr id="210" name="Rectangle : coins arrondis 209">
            <a:extLst>
              <a:ext uri="{FF2B5EF4-FFF2-40B4-BE49-F238E27FC236}">
                <a16:creationId xmlns:a16="http://schemas.microsoft.com/office/drawing/2014/main" id="{8D71DF96-D32D-EAF6-2447-30754299A49F}"/>
              </a:ext>
            </a:extLst>
          </p:cNvPr>
          <p:cNvSpPr/>
          <p:nvPr/>
        </p:nvSpPr>
        <p:spPr>
          <a:xfrm>
            <a:off x="3120689" y="8200379"/>
            <a:ext cx="3174901" cy="871587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Poids des prélèvements obligatoires très importants en France</a:t>
            </a:r>
          </a:p>
          <a:p>
            <a:pPr algn="ctr"/>
            <a:r>
              <a:rPr lang="fr-FR" sz="1100" dirty="0">
                <a:latin typeface="Open Sans" pitchFamily="2" charset="0"/>
              </a:rPr>
              <a:t>(47 % du PIB) contre 41,7 % </a:t>
            </a:r>
            <a:br>
              <a:rPr lang="fr-FR" sz="1100" dirty="0">
                <a:latin typeface="Open Sans" pitchFamily="2" charset="0"/>
              </a:rPr>
            </a:br>
            <a:r>
              <a:rPr lang="fr-FR" sz="1100" dirty="0">
                <a:latin typeface="Open Sans" pitchFamily="2" charset="0"/>
              </a:rPr>
              <a:t>dans l’ensemble de l’UE</a:t>
            </a:r>
          </a:p>
        </p:txBody>
      </p:sp>
      <p:cxnSp>
        <p:nvCxnSpPr>
          <p:cNvPr id="211" name="Connecteur en angle 210">
            <a:extLst>
              <a:ext uri="{FF2B5EF4-FFF2-40B4-BE49-F238E27FC236}">
                <a16:creationId xmlns:a16="http://schemas.microsoft.com/office/drawing/2014/main" id="{E8BD4B55-9A24-E809-EC40-9A9E5485C51F}"/>
              </a:ext>
            </a:extLst>
          </p:cNvPr>
          <p:cNvCxnSpPr>
            <a:cxnSpLocks/>
            <a:stCxn id="210" idx="0"/>
            <a:endCxn id="209" idx="0"/>
          </p:cNvCxnSpPr>
          <p:nvPr/>
        </p:nvCxnSpPr>
        <p:spPr>
          <a:xfrm rot="16200000" flipH="1" flipV="1">
            <a:off x="3329753" y="6827495"/>
            <a:ext cx="5503" cy="2751270"/>
          </a:xfrm>
          <a:prstGeom prst="bentConnector3">
            <a:avLst>
              <a:gd name="adj1" fmla="val -4154098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3" name="Connecteur droit avec flèche 222">
            <a:extLst>
              <a:ext uri="{FF2B5EF4-FFF2-40B4-BE49-F238E27FC236}">
                <a16:creationId xmlns:a16="http://schemas.microsoft.com/office/drawing/2014/main" id="{0C95F0D1-B402-6A97-42B9-7B95B44797E5}"/>
              </a:ext>
            </a:extLst>
          </p:cNvPr>
          <p:cNvCxnSpPr>
            <a:cxnSpLocks/>
            <a:stCxn id="208" idx="2"/>
          </p:cNvCxnSpPr>
          <p:nvPr/>
        </p:nvCxnSpPr>
        <p:spPr>
          <a:xfrm flipH="1">
            <a:off x="3291509" y="7664524"/>
            <a:ext cx="1" cy="292705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2879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179</Words>
  <Application>Microsoft Macintosh PowerPoint</Application>
  <PresentationFormat>Personnalisé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Samuel Biney</dc:creator>
  <cp:lastModifiedBy>CN</cp:lastModifiedBy>
  <cp:revision>18</cp:revision>
  <dcterms:created xsi:type="dcterms:W3CDTF">2024-05-15T14:38:44Z</dcterms:created>
  <dcterms:modified xsi:type="dcterms:W3CDTF">2024-05-29T14:00:43Z</dcterms:modified>
</cp:coreProperties>
</file>